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-fontdata" Extension="fntdata"/>
  <Default ContentType="application/xml" Extension="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binary" PartName="/ppt/metadata"/>
  <Override ContentType="application/vnd.openxmlformats-officedocument.customXmlProperties+xml" PartName="/customXml/itemProps2.xml"/>
  <Override ContentType="application/vnd.openxmlformats-officedocument.customXmlProperties+xml" PartName="/customXml/itemProps1.xml"/>
  <Override ContentType="application/vnd.openxmlformats-officedocument.customXmlProperties+xml" PartName="/customXml/itemProps3.xml"/>
  <Override ContentType="application/vnd.openxmlformats-officedocument.custom-properties+xml" PartName="/docProps/custom.xml"/>
  <Default ContentType="image/jpeg" Extension="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embeddedFontLst>
    <p:embeddedFont>
      <p:font typeface="Poppi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iIMV3rkqUz8XlpN8xdWJ+q/QK3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1.xml"/><Relationship Id="rId21" Type="http://schemas.openxmlformats.org/officeDocument/2006/relationships/font" Target="fonts/Poppins-regular.fntdata"/><Relationship Id="rId3" Type="http://schemas.openxmlformats.org/officeDocument/2006/relationships/slideMaster" Target="slideMasters/slideMaster1.xml"/><Relationship Id="rId25" Type="http://customschemas.google.com/relationships/presentationmetadata" Target="meta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0" Type="http://schemas.openxmlformats.org/officeDocument/2006/relationships/slide" Target="slides/slide16.xml"/><Relationship Id="rId2" Type="http://schemas.openxmlformats.org/officeDocument/2006/relationships/presProps" Target="presProps.xml"/><Relationship Id="rId16" Type="http://schemas.openxmlformats.org/officeDocument/2006/relationships/slide" Target="slides/slide12.xml"/><Relationship Id="rId24" Type="http://schemas.openxmlformats.org/officeDocument/2006/relationships/font" Target="fonts/Poppins-boldItalic.fntdata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3" Type="http://schemas.openxmlformats.org/officeDocument/2006/relationships/font" Target="fonts/Poppins-italic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8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22" Type="http://schemas.openxmlformats.org/officeDocument/2006/relationships/font" Target="fonts/Poppins-bold.fntdata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ed1445e893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2" name="Google Shape;202;ged1445e893_2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ed1445e893_2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7" name="Google Shape;217;ged1445e893_2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e35d7b9104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8" name="Google Shape;228;ge35d7b9104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d1445e89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1" name="Google Shape;241;ged1445e893_0_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ed1445e89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4" name="Google Shape;254;ged1445e893_0_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ed1445e893_2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7" name="Google Shape;267;ged1445e893_2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0" name="Google Shape;28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263b13a3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ge263b13a35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bf7da64f2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bf7da64f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bf7da64f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bf7da64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3da2c801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ge3da2c8013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ed1445e893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ged1445e893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ed1445e893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ged1445e893_0_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ed1445e89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1" name="Google Shape;191;ged1445e893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3.jpeg" Type="http://schemas.openxmlformats.org/officeDocument/2006/relationships/image"/><Relationship Id="rId4" Target="../media/image12.jpeg" Type="http://schemas.openxmlformats.org/officeDocument/2006/relationships/image"/><Relationship Id="rId5" Target="../media/image10.jpeg" Type="http://schemas.openxmlformats.org/officeDocument/2006/relationships/image"/><Relationship Id="rId6" Target="../media/image11.jpeg" Type="http://schemas.openxmlformats.org/officeDocument/2006/relationships/image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07006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443194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0" y="685800"/>
            <a:ext cx="121920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Itinerari educatiu </a:t>
            </a:r>
            <a:endParaRPr b="1" sz="38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d’Economia Social i Finances Ètiques</a:t>
            </a:r>
            <a:endParaRPr sz="38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MÒDUL 5</a:t>
            </a:r>
            <a:endParaRPr b="1" sz="40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ed1445e893_2_16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cap="none" i="0" strike="noStrike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ed1445e893_2_16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cap="none" i="0" strike="noStrike" sz="1000" u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6" name="Google Shape;206;ged1445e893_2_16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cap="none" i="0" lang="es-ES" strike="noStrike" sz="2800" u="non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cap="none" i="0" lang="es-ES" strike="noStrike" sz="18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cap="none" i="0" strike="noStrike" sz="1800" u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207" name="Google Shape;207;ged1445e893_2_16"/>
          <p:cNvPicPr preferRelativeResize="0"/>
          <p:nvPr/>
        </p:nvPicPr>
        <p:blipFill rotWithShape="1">
          <a:blip r:embed="rId3">
            <a:alphaModFix/>
          </a:blip>
          <a:srcRect b="178" r="-117"/>
          <a:stretch/>
        </p:blipFill>
        <p:spPr>
          <a:xfrm>
            <a:off x="700400" y="1623525"/>
            <a:ext cx="2561249" cy="215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ed1445e893_2_16"/>
          <p:cNvPicPr preferRelativeResize="0"/>
          <p:nvPr/>
        </p:nvPicPr>
        <p:blipFill rotWithShape="1">
          <a:blip r:embed="rId4">
            <a:alphaModFix/>
          </a:blip>
          <a:srcRect b="140" r="75"/>
          <a:stretch/>
        </p:blipFill>
        <p:spPr>
          <a:xfrm>
            <a:off x="664338" y="4114825"/>
            <a:ext cx="2633364" cy="2155374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ed1445e893_2_16"/>
          <p:cNvSpPr txBox="1"/>
          <p:nvPr/>
        </p:nvSpPr>
        <p:spPr>
          <a:xfrm>
            <a:off x="3399475" y="3044250"/>
            <a:ext cx="1821000" cy="769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Banca</a:t>
            </a:r>
            <a:endParaRPr sz="19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convencional</a:t>
            </a:r>
            <a:endParaRPr sz="19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0" name="Google Shape;210;ged1445e893_2_16"/>
          <p:cNvSpPr txBox="1"/>
          <p:nvPr/>
        </p:nvSpPr>
        <p:spPr>
          <a:xfrm>
            <a:off x="3399475" y="5488975"/>
            <a:ext cx="1821000" cy="769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Banca</a:t>
            </a:r>
            <a:endParaRPr sz="19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Ètica</a:t>
            </a:r>
            <a:endParaRPr sz="19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211" name="Google Shape;211;ged1445e893_2_16"/>
          <p:cNvPicPr preferRelativeResize="0"/>
          <p:nvPr/>
        </p:nvPicPr>
        <p:blipFill rotWithShape="1">
          <a:blip r:embed="rId5">
            <a:alphaModFix/>
          </a:blip>
          <a:srcRect b="232" r="-9"/>
          <a:stretch/>
        </p:blipFill>
        <p:spPr>
          <a:xfrm>
            <a:off x="5358300" y="1693500"/>
            <a:ext cx="3227749" cy="2085399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ged1445e893_2_16"/>
          <p:cNvSpPr txBox="1"/>
          <p:nvPr/>
        </p:nvSpPr>
        <p:spPr>
          <a:xfrm>
            <a:off x="8870325" y="3009400"/>
            <a:ext cx="1821000" cy="769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Persones estalviadores</a:t>
            </a:r>
            <a:endParaRPr sz="19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213" name="Google Shape;213;ged1445e893_2_16"/>
          <p:cNvPicPr preferRelativeResize="0"/>
          <p:nvPr/>
        </p:nvPicPr>
        <p:blipFill rotWithShape="1">
          <a:blip r:embed="rId6">
            <a:alphaModFix/>
          </a:blip>
          <a:srcRect b="62" r="-116"/>
          <a:stretch/>
        </p:blipFill>
        <p:spPr>
          <a:xfrm>
            <a:off x="5322250" y="4025137"/>
            <a:ext cx="3151224" cy="2334751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ged1445e893_2_16"/>
          <p:cNvSpPr txBox="1"/>
          <p:nvPr/>
        </p:nvSpPr>
        <p:spPr>
          <a:xfrm>
            <a:off x="8870325" y="5563100"/>
            <a:ext cx="2144400" cy="769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9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Persones emprenedores</a:t>
            </a:r>
            <a:endParaRPr sz="19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ed1445e893_2_26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ged1445e893_2_26"/>
          <p:cNvSpPr txBox="1"/>
          <p:nvPr/>
        </p:nvSpPr>
        <p:spPr>
          <a:xfrm>
            <a:off x="744141" y="1662704"/>
            <a:ext cx="10856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Activitat - Rol-playing financer</a:t>
            </a:r>
            <a:endParaRPr b="0" i="0" sz="2800" u="none" cap="none" strike="noStrike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21" name="Google Shape;221;ged1445e893_2_26"/>
          <p:cNvCxnSpPr/>
          <p:nvPr/>
        </p:nvCxnSpPr>
        <p:spPr>
          <a:xfrm>
            <a:off x="787940" y="2339946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2" name="Google Shape;222;ged1445e893_2_26"/>
          <p:cNvSpPr txBox="1"/>
          <p:nvPr/>
        </p:nvSpPr>
        <p:spPr>
          <a:xfrm>
            <a:off x="787950" y="2594550"/>
            <a:ext cx="89151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3" name="Google Shape;223;ged1445e893_2_26"/>
          <p:cNvSpPr txBox="1"/>
          <p:nvPr/>
        </p:nvSpPr>
        <p:spPr>
          <a:xfrm>
            <a:off x="914400" y="2968600"/>
            <a:ext cx="104922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Poppins"/>
              <a:buChar char="●"/>
            </a:pPr>
            <a:r>
              <a:rPr lang="es-ES" sz="2200">
                <a:latin typeface="Poppins"/>
                <a:ea typeface="Poppins"/>
                <a:cs typeface="Poppins"/>
                <a:sym typeface="Poppins"/>
              </a:rPr>
              <a:t>Un cop acabada la dinàmica, es tanca l’espai del joc de rol. </a:t>
            </a:r>
            <a:br>
              <a:rPr lang="es-ES" sz="2200">
                <a:latin typeface="Poppins"/>
                <a:ea typeface="Poppins"/>
                <a:cs typeface="Poppins"/>
                <a:sym typeface="Poppins"/>
              </a:rPr>
            </a:br>
            <a:r>
              <a:rPr lang="es-ES" sz="2200">
                <a:latin typeface="Poppins"/>
                <a:ea typeface="Poppins"/>
                <a:cs typeface="Poppins"/>
                <a:sym typeface="Poppins"/>
              </a:rPr>
              <a:t>Un/a representant de cada equip exposa a la resta del grup quines decisions s’han pres i per què. </a:t>
            </a:r>
            <a:endParaRPr sz="2200"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Poppins"/>
              <a:ea typeface="Poppins"/>
              <a:cs typeface="Poppins"/>
              <a:sym typeface="Poppins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Poppins"/>
              <a:buChar char="●"/>
            </a:pPr>
            <a:r>
              <a:rPr lang="es-ES" sz="2200">
                <a:latin typeface="Poppins"/>
                <a:ea typeface="Poppins"/>
                <a:cs typeface="Poppins"/>
                <a:sym typeface="Poppins"/>
              </a:rPr>
              <a:t>Per finalitzar l’activitat, cada alumne/a individualment haurà de completar el </a:t>
            </a:r>
            <a:r>
              <a:rPr b="1" lang="es-ES" sz="2200">
                <a:latin typeface="Poppins"/>
                <a:ea typeface="Poppins"/>
                <a:cs typeface="Poppins"/>
                <a:sym typeface="Poppins"/>
              </a:rPr>
              <a:t>qüestionari de valoració</a:t>
            </a:r>
            <a:r>
              <a:rPr lang="es-ES" sz="2200">
                <a:latin typeface="Poppins"/>
                <a:ea typeface="Poppins"/>
                <a:cs typeface="Poppins"/>
                <a:sym typeface="Poppins"/>
              </a:rPr>
              <a:t>.</a:t>
            </a:r>
            <a:endParaRPr sz="2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4" name="Google Shape;224;ged1445e893_2_26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5" name="Google Shape;225;ged1445e893_2_26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e35d7b9104_0_119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e35d7b9104_0_119"/>
          <p:cNvSpPr txBox="1"/>
          <p:nvPr/>
        </p:nvSpPr>
        <p:spPr>
          <a:xfrm>
            <a:off x="744141" y="1895266"/>
            <a:ext cx="10856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Les finances ètiques</a:t>
            </a:r>
            <a:endParaRPr b="0" i="0" sz="3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32" name="Google Shape;232;ge35d7b9104_0_119"/>
          <p:cNvCxnSpPr/>
          <p:nvPr/>
        </p:nvCxnSpPr>
        <p:spPr>
          <a:xfrm>
            <a:off x="787940" y="2560071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3" name="Google Shape;233;ge35d7b9104_0_119"/>
          <p:cNvCxnSpPr/>
          <p:nvPr/>
        </p:nvCxnSpPr>
        <p:spPr>
          <a:xfrm>
            <a:off x="787940" y="6167951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4" name="Google Shape;234;ge35d7b9104_0_119"/>
          <p:cNvSpPr txBox="1"/>
          <p:nvPr/>
        </p:nvSpPr>
        <p:spPr>
          <a:xfrm>
            <a:off x="787950" y="3021150"/>
            <a:ext cx="5243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e35d7b9104_0_119"/>
          <p:cNvSpPr txBox="1"/>
          <p:nvPr/>
        </p:nvSpPr>
        <p:spPr>
          <a:xfrm>
            <a:off x="689725" y="2940500"/>
            <a:ext cx="7720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e35d7b9104_0_119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7" name="Google Shape;237;ge35d7b9104_0_119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8" name="Google Shape;238;ge35d7b9104_0_119"/>
          <p:cNvSpPr txBox="1"/>
          <p:nvPr/>
        </p:nvSpPr>
        <p:spPr>
          <a:xfrm>
            <a:off x="914400" y="2663800"/>
            <a:ext cx="10482300" cy="24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El sistema financer ètic també desenvolupa aquesta funció d’intermediació financera, però amb l’objectiu que els diners recollits siguin una eina a favor dels projectes amb un valor afegit des del punt de vista social, ambiental, cultural, educatiu, democràtic, etc.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ES" sz="21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Les finances ètiques i solidàries són les que fan compatible la rendibilitat econòmica i financera amb la consecució d’objectius socials i ambientals.</a:t>
            </a:r>
            <a:endParaRPr b="1" sz="2100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ed1445e893_0_56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ged1445e893_0_56"/>
          <p:cNvSpPr txBox="1"/>
          <p:nvPr/>
        </p:nvSpPr>
        <p:spPr>
          <a:xfrm>
            <a:off x="744141" y="1895266"/>
            <a:ext cx="10856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Les finances ètiques</a:t>
            </a:r>
            <a:endParaRPr b="0" i="0" sz="3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45" name="Google Shape;245;ged1445e893_0_56"/>
          <p:cNvCxnSpPr/>
          <p:nvPr/>
        </p:nvCxnSpPr>
        <p:spPr>
          <a:xfrm>
            <a:off x="787940" y="2560071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6" name="Google Shape;246;ged1445e893_0_56"/>
          <p:cNvCxnSpPr/>
          <p:nvPr/>
        </p:nvCxnSpPr>
        <p:spPr>
          <a:xfrm>
            <a:off x="787940" y="6167951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7" name="Google Shape;247;ged1445e893_0_56"/>
          <p:cNvSpPr txBox="1"/>
          <p:nvPr/>
        </p:nvSpPr>
        <p:spPr>
          <a:xfrm>
            <a:off x="787950" y="3021150"/>
            <a:ext cx="5243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ed1445e893_0_56"/>
          <p:cNvSpPr txBox="1"/>
          <p:nvPr/>
        </p:nvSpPr>
        <p:spPr>
          <a:xfrm>
            <a:off x="689725" y="2940500"/>
            <a:ext cx="7720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ged1445e893_0_56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0" name="Google Shape;250;ged1445e893_0_56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1" name="Google Shape;251;ged1445e893_0_56"/>
          <p:cNvSpPr txBox="1"/>
          <p:nvPr/>
        </p:nvSpPr>
        <p:spPr>
          <a:xfrm>
            <a:off x="931050" y="3077550"/>
            <a:ext cx="104823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Les entitats de finances ètiques no concedeixen préstecs a qualsevol tipus d’empresa, sinó que apliquen uns </a:t>
            </a:r>
            <a:r>
              <a:rPr b="1" lang="es-ES" sz="21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criteris ètics i socials</a:t>
            </a: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 de selecció de projectes per finançar. Per aquesta raó, inverteixen els diners dels clients únicament en iniciatives amb un impacte social i mediambiental positiu. 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A més, tot això ho fan amb total </a:t>
            </a:r>
            <a:r>
              <a:rPr b="1" lang="es-ES" sz="21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transparència</a:t>
            </a: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.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ed1445e893_0_68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ged1445e893_0_68"/>
          <p:cNvSpPr txBox="1"/>
          <p:nvPr/>
        </p:nvSpPr>
        <p:spPr>
          <a:xfrm>
            <a:off x="744141" y="1895266"/>
            <a:ext cx="10856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Els principis de les finances ètiques</a:t>
            </a:r>
            <a:endParaRPr b="0" i="0" sz="3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8" name="Google Shape;258;ged1445e893_0_68"/>
          <p:cNvCxnSpPr/>
          <p:nvPr/>
        </p:nvCxnSpPr>
        <p:spPr>
          <a:xfrm>
            <a:off x="787940" y="2560071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9" name="Google Shape;259;ged1445e893_0_68"/>
          <p:cNvCxnSpPr/>
          <p:nvPr/>
        </p:nvCxnSpPr>
        <p:spPr>
          <a:xfrm>
            <a:off x="787940" y="6167951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0" name="Google Shape;260;ged1445e893_0_68"/>
          <p:cNvSpPr txBox="1"/>
          <p:nvPr/>
        </p:nvSpPr>
        <p:spPr>
          <a:xfrm>
            <a:off x="787950" y="3021150"/>
            <a:ext cx="5243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ed1445e893_0_68"/>
          <p:cNvSpPr txBox="1"/>
          <p:nvPr/>
        </p:nvSpPr>
        <p:spPr>
          <a:xfrm>
            <a:off x="689725" y="2940500"/>
            <a:ext cx="7720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ed1445e893_0_68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3" name="Google Shape;263;ged1445e893_0_68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4" name="Google Shape;264;ged1445e893_0_68"/>
          <p:cNvSpPr txBox="1"/>
          <p:nvPr/>
        </p:nvSpPr>
        <p:spPr>
          <a:xfrm>
            <a:off x="854850" y="2848950"/>
            <a:ext cx="10701600" cy="3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Poppins"/>
              <a:buChar char="●"/>
            </a:pPr>
            <a:r>
              <a:rPr b="1" lang="es-ES" sz="1900">
                <a:latin typeface="Poppins"/>
                <a:ea typeface="Poppins"/>
                <a:cs typeface="Poppins"/>
                <a:sym typeface="Poppins"/>
              </a:rPr>
              <a:t>Ètica aplicada</a:t>
            </a:r>
            <a:r>
              <a:rPr lang="es-ES" sz="1900">
                <a:latin typeface="Poppins"/>
                <a:ea typeface="Poppins"/>
                <a:cs typeface="Poppins"/>
                <a:sym typeface="Poppins"/>
              </a:rPr>
              <a:t>: fer un procés de reflexió constant en l’aplicació dels criteris d’inversió i de concessió de crèdits.</a:t>
            </a:r>
            <a:endParaRPr sz="1900">
              <a:latin typeface="Poppins"/>
              <a:ea typeface="Poppins"/>
              <a:cs typeface="Poppins"/>
              <a:sym typeface="Poppins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Poppins"/>
              <a:buChar char="●"/>
            </a:pPr>
            <a:r>
              <a:rPr b="1" lang="es-ES" sz="1900">
                <a:latin typeface="Poppins"/>
                <a:ea typeface="Poppins"/>
                <a:cs typeface="Poppins"/>
                <a:sym typeface="Poppins"/>
              </a:rPr>
              <a:t>Coherència</a:t>
            </a:r>
            <a:r>
              <a:rPr lang="es-ES" sz="1900">
                <a:latin typeface="Poppins"/>
                <a:ea typeface="Poppins"/>
                <a:cs typeface="Poppins"/>
                <a:sym typeface="Poppins"/>
              </a:rPr>
              <a:t>: excloure les inversions en sectors nocius per a la societat i el planeta (armament, especulació, activitats contaminants, etc.).</a:t>
            </a:r>
            <a:endParaRPr sz="1900">
              <a:latin typeface="Poppins"/>
              <a:ea typeface="Poppins"/>
              <a:cs typeface="Poppins"/>
              <a:sym typeface="Poppins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Poppins"/>
              <a:buChar char="●"/>
            </a:pPr>
            <a:r>
              <a:rPr b="1" lang="es-ES" sz="1900">
                <a:latin typeface="Poppins"/>
                <a:ea typeface="Poppins"/>
                <a:cs typeface="Poppins"/>
                <a:sym typeface="Poppins"/>
              </a:rPr>
              <a:t>Implicació</a:t>
            </a:r>
            <a:r>
              <a:rPr lang="es-ES" sz="1900">
                <a:latin typeface="Poppins"/>
                <a:ea typeface="Poppins"/>
                <a:cs typeface="Poppins"/>
                <a:sym typeface="Poppins"/>
              </a:rPr>
              <a:t>: invertir en projectes amb un alt impacte social, ambiental i cultural. </a:t>
            </a:r>
            <a:r>
              <a:rPr b="1" lang="es-ES" sz="1900">
                <a:latin typeface="Poppins"/>
                <a:ea typeface="Poppins"/>
                <a:cs typeface="Poppins"/>
                <a:sym typeface="Poppins"/>
              </a:rPr>
              <a:t>Participació</a:t>
            </a:r>
            <a:r>
              <a:rPr lang="es-ES" sz="1900">
                <a:latin typeface="Poppins"/>
                <a:ea typeface="Poppins"/>
                <a:cs typeface="Poppins"/>
                <a:sym typeface="Poppins"/>
              </a:rPr>
              <a:t>: promoure les formes organitzatives que faciliten la participació democràtica. </a:t>
            </a:r>
            <a:endParaRPr sz="1900">
              <a:latin typeface="Poppins"/>
              <a:ea typeface="Poppins"/>
              <a:cs typeface="Poppins"/>
              <a:sym typeface="Poppins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Poppins"/>
              <a:buChar char="●"/>
            </a:pPr>
            <a:r>
              <a:rPr b="1" lang="es-ES" sz="1900">
                <a:latin typeface="Poppins"/>
                <a:ea typeface="Poppins"/>
                <a:cs typeface="Poppins"/>
                <a:sym typeface="Poppins"/>
              </a:rPr>
              <a:t>Transparència</a:t>
            </a:r>
            <a:r>
              <a:rPr lang="es-ES" sz="1900">
                <a:latin typeface="Poppins"/>
                <a:ea typeface="Poppins"/>
                <a:cs typeface="Poppins"/>
                <a:sym typeface="Poppins"/>
              </a:rPr>
              <a:t>: les persones o les entitats estalviadores que saben a qui i per a què estan servint els seus estalvis. Les entitats financeres ètiques informen periòdicament les persones sòcies i la clientela sobre els projectes finançats.</a:t>
            </a:r>
            <a:endParaRPr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ed1445e893_2_2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ed1445e893_2_2"/>
          <p:cNvSpPr txBox="1"/>
          <p:nvPr/>
        </p:nvSpPr>
        <p:spPr>
          <a:xfrm>
            <a:off x="744141" y="1895266"/>
            <a:ext cx="10856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Les finances ètiques i socials a Catalunya</a:t>
            </a:r>
            <a:endParaRPr b="0" i="0" sz="3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71" name="Google Shape;271;ged1445e893_2_2"/>
          <p:cNvCxnSpPr/>
          <p:nvPr/>
        </p:nvCxnSpPr>
        <p:spPr>
          <a:xfrm>
            <a:off x="787940" y="2560071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2" name="Google Shape;272;ged1445e893_2_2"/>
          <p:cNvCxnSpPr/>
          <p:nvPr/>
        </p:nvCxnSpPr>
        <p:spPr>
          <a:xfrm>
            <a:off x="787940" y="6167951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3" name="Google Shape;273;ged1445e893_2_2"/>
          <p:cNvSpPr txBox="1"/>
          <p:nvPr/>
        </p:nvSpPr>
        <p:spPr>
          <a:xfrm>
            <a:off x="787950" y="3021150"/>
            <a:ext cx="5243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ged1445e893_2_2"/>
          <p:cNvSpPr txBox="1"/>
          <p:nvPr/>
        </p:nvSpPr>
        <p:spPr>
          <a:xfrm>
            <a:off x="689725" y="2940500"/>
            <a:ext cx="7720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ged1445e893_2_2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6" name="Google Shape;276;ged1445e893_2_2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7" name="Google Shape;277;ged1445e893_2_2"/>
          <p:cNvSpPr txBox="1"/>
          <p:nvPr/>
        </p:nvSpPr>
        <p:spPr>
          <a:xfrm>
            <a:off x="854850" y="2848950"/>
            <a:ext cx="107016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oppins"/>
              <a:buChar char="●"/>
            </a:pP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A Catalunya, aquestes són algunes de les entitats que formen part de l’ecosistema de les finances ètiques: Fiare Banca Ètica, Coop57, OikoCrèdit o Triodos Bank.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oppins"/>
              <a:buChar char="●"/>
            </a:pP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També hi ha altres entitats financeres a Catalunya i Espanya que compleixen alguns principis de les finances ètiques i que s’emmarquen en l’àmbit de l’economia social. Alguns exemples en són: Caixa Enginyers, Caixa Guissona, Caja Mar, Laboral Kutxa, etc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3"/>
          <p:cNvSpPr/>
          <p:nvPr/>
        </p:nvSpPr>
        <p:spPr>
          <a:xfrm>
            <a:off x="0" y="0"/>
            <a:ext cx="12192000" cy="607006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3" name="Google Shape;28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9126" y="2397471"/>
            <a:ext cx="7532991" cy="4237307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13"/>
          <p:cNvSpPr txBox="1"/>
          <p:nvPr/>
        </p:nvSpPr>
        <p:spPr>
          <a:xfrm>
            <a:off x="1615452" y="1474072"/>
            <a:ext cx="4251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s-ES" sz="5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Gràcies</a:t>
            </a:r>
            <a:r>
              <a:rPr b="0" i="0" lang="es-ES" sz="54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!</a:t>
            </a:r>
            <a:r>
              <a:rPr b="0" i="0" lang="es-ES" sz="54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54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Google Shape;91;ge263b13a35_0_3"/>
          <p:cNvCxnSpPr/>
          <p:nvPr/>
        </p:nvCxnSpPr>
        <p:spPr>
          <a:xfrm>
            <a:off x="9727660" y="746743"/>
            <a:ext cx="1828800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ge263b13a35_0_3"/>
          <p:cNvSpPr/>
          <p:nvPr/>
        </p:nvSpPr>
        <p:spPr>
          <a:xfrm>
            <a:off x="0" y="0"/>
            <a:ext cx="12192000" cy="28113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ge263b13a35_0_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92768" y="2219577"/>
            <a:ext cx="4199677" cy="600615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e263b13a35_0_3"/>
          <p:cNvSpPr txBox="1"/>
          <p:nvPr/>
        </p:nvSpPr>
        <p:spPr>
          <a:xfrm>
            <a:off x="700400" y="3776725"/>
            <a:ext cx="72483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40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sz="4000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s-ES" sz="18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lang="es-ES" sz="18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s-ES" sz="1800">
                <a:latin typeface="Poppins"/>
                <a:ea typeface="Poppins"/>
                <a:cs typeface="Poppins"/>
                <a:sym typeface="Poppins"/>
              </a:rPr>
              <a:t>ROL-PLAYING FINANCER</a:t>
            </a:r>
            <a:endParaRPr sz="18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" name="Google Shape;95;ge263b13a35_0_3"/>
          <p:cNvSpPr txBox="1"/>
          <p:nvPr/>
        </p:nvSpPr>
        <p:spPr>
          <a:xfrm>
            <a:off x="700400" y="1120950"/>
            <a:ext cx="3000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5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MÒDUL </a:t>
            </a:r>
            <a:r>
              <a:rPr b="1" lang="es-ES" sz="2500">
                <a:latin typeface="Poppins"/>
                <a:ea typeface="Poppins"/>
                <a:cs typeface="Poppins"/>
                <a:sym typeface="Poppins"/>
              </a:rPr>
              <a:t>5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bf7da64f2_0_5"/>
          <p:cNvSpPr txBox="1"/>
          <p:nvPr/>
        </p:nvSpPr>
        <p:spPr>
          <a:xfrm>
            <a:off x="744150" y="1895270"/>
            <a:ext cx="10856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s-ES" sz="36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Benvinguda i introducció</a:t>
            </a:r>
            <a:b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01" name="Google Shape;101;gebf7da64f2_0_5"/>
          <p:cNvCxnSpPr/>
          <p:nvPr/>
        </p:nvCxnSpPr>
        <p:spPr>
          <a:xfrm>
            <a:off x="787940" y="2560071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2" name="Google Shape;102;gebf7da64f2_0_5"/>
          <p:cNvSpPr txBox="1"/>
          <p:nvPr/>
        </p:nvSpPr>
        <p:spPr>
          <a:xfrm>
            <a:off x="787950" y="3021150"/>
            <a:ext cx="52434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s-ES" sz="2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Roda de presentacions:</a:t>
            </a:r>
            <a:b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ebf7da64f2_0_5"/>
          <p:cNvSpPr txBox="1"/>
          <p:nvPr/>
        </p:nvSpPr>
        <p:spPr>
          <a:xfrm>
            <a:off x="1152825" y="5068650"/>
            <a:ext cx="930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>
                <a:solidFill>
                  <a:srgbClr val="000000"/>
                </a:solidFill>
                <a:highlight>
                  <a:srgbClr val="FCE5E5"/>
                </a:highlight>
                <a:latin typeface="Poppins"/>
                <a:ea typeface="Poppins"/>
                <a:cs typeface="Poppins"/>
                <a:sym typeface="Poppins"/>
              </a:rPr>
              <a:t>Quin som?</a:t>
            </a:r>
            <a:endParaRPr b="0" i="0" sz="500" u="none" cap="none" strike="noStrike">
              <a:solidFill>
                <a:srgbClr val="000000"/>
              </a:solidFill>
              <a:highlight>
                <a:srgbClr val="FCE5E5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gebf7da64f2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4375" y="4009225"/>
            <a:ext cx="709574" cy="709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ebf7da64f2_0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20038" y="4009225"/>
            <a:ext cx="709574" cy="70957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gebf7da64f2_0_5"/>
          <p:cNvSpPr txBox="1"/>
          <p:nvPr/>
        </p:nvSpPr>
        <p:spPr>
          <a:xfrm>
            <a:off x="3607825" y="5067425"/>
            <a:ext cx="1079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>
                <a:solidFill>
                  <a:srgbClr val="000000"/>
                </a:solidFill>
                <a:highlight>
                  <a:srgbClr val="FCE5E5"/>
                </a:highlight>
                <a:latin typeface="Poppins"/>
                <a:ea typeface="Poppins"/>
                <a:cs typeface="Poppins"/>
                <a:sym typeface="Poppins"/>
              </a:rPr>
              <a:t>D’on venim?</a:t>
            </a:r>
            <a:endParaRPr b="0" i="0" sz="500" u="none" cap="none" strike="noStrike">
              <a:solidFill>
                <a:srgbClr val="000000"/>
              </a:solidFill>
              <a:highlight>
                <a:srgbClr val="FCE5E5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ebf7da64f2_0_5"/>
          <p:cNvSpPr txBox="1"/>
          <p:nvPr/>
        </p:nvSpPr>
        <p:spPr>
          <a:xfrm>
            <a:off x="6211325" y="3836850"/>
            <a:ext cx="43836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L’Itinerari Educatiu d’Economia Social i Finances Ètiques té per objectiu introduir el </a:t>
            </a:r>
            <a:r>
              <a:rPr b="1" lang="es-ES" sz="16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cooperativisme, l’economia social i les finances ètiques</a:t>
            </a:r>
            <a:r>
              <a:rPr lang="es-ES" sz="16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, des d’una perspectiva crítica i plural, a les aules d’educació secundària</a:t>
            </a:r>
            <a:endParaRPr sz="1600"/>
          </a:p>
        </p:txBody>
      </p:sp>
      <p:sp>
        <p:nvSpPr>
          <p:cNvPr id="108" name="Google Shape;108;gebf7da64f2_0_5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ebf7da64f2_0_5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bf7da64f2_0_0"/>
          <p:cNvSpPr txBox="1"/>
          <p:nvPr/>
        </p:nvSpPr>
        <p:spPr>
          <a:xfrm>
            <a:off x="700391" y="1809703"/>
            <a:ext cx="10856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Itinerari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s-ES" sz="2800" u="none" cap="none" strike="noStrike">
                <a:solidFill>
                  <a:srgbClr val="FCE5E5"/>
                </a:solidFill>
                <a:latin typeface="Poppins"/>
                <a:ea typeface="Poppins"/>
                <a:cs typeface="Poppins"/>
                <a:sym typeface="Poppins"/>
              </a:rPr>
              <a:t>–</a:t>
            </a:r>
            <a:r>
              <a:rPr b="0" i="0" lang="es-ES" sz="2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s-ES" sz="28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Mòduls</a:t>
            </a:r>
            <a:b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15" name="Google Shape;115;gebf7da64f2_0_0"/>
          <p:cNvCxnSpPr/>
          <p:nvPr/>
        </p:nvCxnSpPr>
        <p:spPr>
          <a:xfrm>
            <a:off x="787940" y="2604980"/>
            <a:ext cx="5593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gebf7da64f2_0_0"/>
          <p:cNvSpPr txBox="1"/>
          <p:nvPr/>
        </p:nvSpPr>
        <p:spPr>
          <a:xfrm>
            <a:off x="1449421" y="2879746"/>
            <a:ext cx="7996200" cy="28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ES" sz="1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Obrir la mirada: l’economia més enllà dels diners</a:t>
            </a:r>
            <a:endParaRPr i="0" sz="17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ES" sz="1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Els valors de l’Economia Social i Solidària</a:t>
            </a:r>
            <a:endParaRPr b="0" i="0" sz="23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rgbClr val="ED7D3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ES" sz="1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Emprendre de forma col·lectiva: les cooperatives</a:t>
            </a:r>
            <a:endParaRPr b="0" i="0" sz="2300" u="none" cap="none" strike="noStrike">
              <a:solidFill>
                <a:srgbClr val="ED7D3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rgbClr val="ED7D3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ES" sz="1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Consumir amb responsabilitat</a:t>
            </a:r>
            <a:endParaRPr b="0" i="0" sz="2300" u="none" cap="none" strike="noStrike">
              <a:solidFill>
                <a:srgbClr val="ED7D3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rgbClr val="ED7D3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s-ES" sz="1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Les Finances Ètiques</a:t>
            </a:r>
            <a:endParaRPr b="1" i="0" sz="2300" u="none" cap="none" strike="noStrike">
              <a:solidFill>
                <a:srgbClr val="ED7D3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17" name="Google Shape;117;gebf7da64f2_0_0"/>
          <p:cNvGrpSpPr/>
          <p:nvPr/>
        </p:nvGrpSpPr>
        <p:grpSpPr>
          <a:xfrm>
            <a:off x="798138" y="2879746"/>
            <a:ext cx="398700" cy="398700"/>
            <a:chOff x="798138" y="2879746"/>
            <a:chExt cx="398700" cy="398700"/>
          </a:xfrm>
        </p:grpSpPr>
        <p:sp>
          <p:nvSpPr>
            <p:cNvPr id="118" name="Google Shape;118;gebf7da64f2_0_0"/>
            <p:cNvSpPr/>
            <p:nvPr/>
          </p:nvSpPr>
          <p:spPr>
            <a:xfrm>
              <a:off x="798138" y="2879746"/>
              <a:ext cx="398700" cy="398700"/>
            </a:xfrm>
            <a:prstGeom prst="ellipse">
              <a:avLst/>
            </a:prstGeom>
            <a:solidFill>
              <a:srgbClr val="FCE5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9" name="Google Shape;119;gebf7da64f2_0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203" y="3006731"/>
              <a:ext cx="216704" cy="160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0" name="Google Shape;120;gebf7da64f2_0_0"/>
          <p:cNvGrpSpPr/>
          <p:nvPr/>
        </p:nvGrpSpPr>
        <p:grpSpPr>
          <a:xfrm>
            <a:off x="798138" y="3443950"/>
            <a:ext cx="398700" cy="398700"/>
            <a:chOff x="798138" y="2879746"/>
            <a:chExt cx="398700" cy="398700"/>
          </a:xfrm>
        </p:grpSpPr>
        <p:sp>
          <p:nvSpPr>
            <p:cNvPr id="121" name="Google Shape;121;gebf7da64f2_0_0"/>
            <p:cNvSpPr/>
            <p:nvPr/>
          </p:nvSpPr>
          <p:spPr>
            <a:xfrm>
              <a:off x="798138" y="2879746"/>
              <a:ext cx="398700" cy="398700"/>
            </a:xfrm>
            <a:prstGeom prst="ellipse">
              <a:avLst/>
            </a:prstGeom>
            <a:solidFill>
              <a:srgbClr val="FCE5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2" name="Google Shape;122;gebf7da64f2_0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203" y="3006731"/>
              <a:ext cx="216704" cy="160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3" name="Google Shape;123;gebf7da64f2_0_0"/>
          <p:cNvGrpSpPr/>
          <p:nvPr/>
        </p:nvGrpSpPr>
        <p:grpSpPr>
          <a:xfrm>
            <a:off x="798138" y="4076248"/>
            <a:ext cx="398700" cy="398700"/>
            <a:chOff x="798138" y="2879746"/>
            <a:chExt cx="398700" cy="398700"/>
          </a:xfrm>
        </p:grpSpPr>
        <p:sp>
          <p:nvSpPr>
            <p:cNvPr id="124" name="Google Shape;124;gebf7da64f2_0_0"/>
            <p:cNvSpPr/>
            <p:nvPr/>
          </p:nvSpPr>
          <p:spPr>
            <a:xfrm>
              <a:off x="798138" y="2879746"/>
              <a:ext cx="398700" cy="398700"/>
            </a:xfrm>
            <a:prstGeom prst="ellipse">
              <a:avLst/>
            </a:prstGeom>
            <a:solidFill>
              <a:srgbClr val="FCE5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5" name="Google Shape;125;gebf7da64f2_0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203" y="3006731"/>
              <a:ext cx="216704" cy="160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6" name="Google Shape;126;gebf7da64f2_0_0"/>
          <p:cNvGrpSpPr/>
          <p:nvPr/>
        </p:nvGrpSpPr>
        <p:grpSpPr>
          <a:xfrm>
            <a:off x="798138" y="5340838"/>
            <a:ext cx="398700" cy="398700"/>
            <a:chOff x="798138" y="2879746"/>
            <a:chExt cx="398700" cy="398700"/>
          </a:xfrm>
        </p:grpSpPr>
        <p:sp>
          <p:nvSpPr>
            <p:cNvPr id="127" name="Google Shape;127;gebf7da64f2_0_0"/>
            <p:cNvSpPr/>
            <p:nvPr/>
          </p:nvSpPr>
          <p:spPr>
            <a:xfrm>
              <a:off x="798138" y="2879746"/>
              <a:ext cx="398700" cy="398700"/>
            </a:xfrm>
            <a:prstGeom prst="ellipse">
              <a:avLst/>
            </a:prstGeom>
            <a:solidFill>
              <a:srgbClr val="FCE5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8" name="Google Shape;128;gebf7da64f2_0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203" y="3006731"/>
              <a:ext cx="216704" cy="160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9" name="Google Shape;129;gebf7da64f2_0_0"/>
          <p:cNvGrpSpPr/>
          <p:nvPr/>
        </p:nvGrpSpPr>
        <p:grpSpPr>
          <a:xfrm>
            <a:off x="798138" y="4708538"/>
            <a:ext cx="398700" cy="398700"/>
            <a:chOff x="798138" y="2879746"/>
            <a:chExt cx="398700" cy="398700"/>
          </a:xfrm>
        </p:grpSpPr>
        <p:sp>
          <p:nvSpPr>
            <p:cNvPr id="130" name="Google Shape;130;gebf7da64f2_0_0"/>
            <p:cNvSpPr/>
            <p:nvPr/>
          </p:nvSpPr>
          <p:spPr>
            <a:xfrm>
              <a:off x="798138" y="2879746"/>
              <a:ext cx="398700" cy="398700"/>
            </a:xfrm>
            <a:prstGeom prst="ellipse">
              <a:avLst/>
            </a:prstGeom>
            <a:solidFill>
              <a:srgbClr val="FCE5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1" name="Google Shape;131;gebf7da64f2_0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203" y="3006731"/>
              <a:ext cx="216704" cy="1605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2" name="Google Shape;132;gebf7da64f2_0_0"/>
          <p:cNvSpPr txBox="1"/>
          <p:nvPr/>
        </p:nvSpPr>
        <p:spPr>
          <a:xfrm>
            <a:off x="5807412" y="345753"/>
            <a:ext cx="5856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Obrir la mirada: l’economia</a:t>
            </a:r>
            <a:endParaRPr sz="11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més enllà dels diners</a:t>
            </a:r>
            <a:endParaRPr sz="11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3" name="Google Shape;133;gebf7da64f2_0_0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ebf7da64f2_0_0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35" name="Google Shape;135;gebf7da64f2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67972" y="1094503"/>
            <a:ext cx="4487226" cy="70380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/>
          <p:nvPr/>
        </p:nvSpPr>
        <p:spPr>
          <a:xfrm>
            <a:off x="0" y="115"/>
            <a:ext cx="12192000" cy="1368927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700400" y="424800"/>
            <a:ext cx="6327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 </a:t>
            </a:r>
            <a:r>
              <a:rPr b="0" i="0" lang="es-ES" sz="2800" u="none" cap="none" strike="noStrike">
                <a:solidFill>
                  <a:srgbClr val="FCE5E5"/>
                </a:solidFill>
                <a:latin typeface="Poppins"/>
                <a:ea typeface="Poppins"/>
                <a:cs typeface="Poppins"/>
                <a:sym typeface="Poppins"/>
              </a:rPr>
              <a:t>- </a:t>
            </a:r>
            <a:r>
              <a:rPr b="0" i="0" lang="es-ES" sz="2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Continguts</a:t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1461975" y="2350875"/>
            <a:ext cx="83592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Benvinguda                                                                                        </a:t>
            </a:r>
            <a:endParaRPr b="0" i="0" sz="22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El sistema financer</a:t>
            </a:r>
            <a:endParaRPr sz="2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s-ES" sz="2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ROL-PLAYING FINANCER     </a:t>
            </a:r>
            <a:r>
              <a:rPr b="0" i="0" lang="es-ES" sz="2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</a:t>
            </a:r>
            <a:endParaRPr b="0" i="0" sz="22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Les finances ètiques</a:t>
            </a:r>
            <a:endParaRPr sz="2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                                                           </a:t>
            </a:r>
            <a:endParaRPr b="0" i="0" sz="17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4" name="Google Shape;144;p5"/>
          <p:cNvGrpSpPr/>
          <p:nvPr/>
        </p:nvGrpSpPr>
        <p:grpSpPr>
          <a:xfrm>
            <a:off x="798138" y="2409246"/>
            <a:ext cx="398834" cy="398834"/>
            <a:chOff x="798138" y="2879746"/>
            <a:chExt cx="398834" cy="398834"/>
          </a:xfrm>
        </p:grpSpPr>
        <p:sp>
          <p:nvSpPr>
            <p:cNvPr id="145" name="Google Shape;145;p5"/>
            <p:cNvSpPr/>
            <p:nvPr/>
          </p:nvSpPr>
          <p:spPr>
            <a:xfrm>
              <a:off x="798138" y="2879746"/>
              <a:ext cx="398834" cy="398834"/>
            </a:xfrm>
            <a:prstGeom prst="ellipse">
              <a:avLst/>
            </a:prstGeom>
            <a:solidFill>
              <a:srgbClr val="FCE5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6" name="Google Shape;146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203" y="3006731"/>
              <a:ext cx="216703" cy="160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7" name="Google Shape;147;p5"/>
          <p:cNvGrpSpPr/>
          <p:nvPr/>
        </p:nvGrpSpPr>
        <p:grpSpPr>
          <a:xfrm>
            <a:off x="798138" y="3049650"/>
            <a:ext cx="398834" cy="398834"/>
            <a:chOff x="798138" y="2879746"/>
            <a:chExt cx="398834" cy="398834"/>
          </a:xfrm>
        </p:grpSpPr>
        <p:sp>
          <p:nvSpPr>
            <p:cNvPr id="148" name="Google Shape;148;p5"/>
            <p:cNvSpPr/>
            <p:nvPr/>
          </p:nvSpPr>
          <p:spPr>
            <a:xfrm>
              <a:off x="798138" y="2879746"/>
              <a:ext cx="398834" cy="398834"/>
            </a:xfrm>
            <a:prstGeom prst="ellipse">
              <a:avLst/>
            </a:prstGeom>
            <a:solidFill>
              <a:srgbClr val="FCE5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9" name="Google Shape;14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203" y="3006731"/>
              <a:ext cx="216703" cy="160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0" name="Google Shape;150;p5"/>
          <p:cNvGrpSpPr/>
          <p:nvPr/>
        </p:nvGrpSpPr>
        <p:grpSpPr>
          <a:xfrm>
            <a:off x="798138" y="3735450"/>
            <a:ext cx="398700" cy="398700"/>
            <a:chOff x="798138" y="2879746"/>
            <a:chExt cx="398700" cy="398700"/>
          </a:xfrm>
        </p:grpSpPr>
        <p:sp>
          <p:nvSpPr>
            <p:cNvPr id="151" name="Google Shape;151;p5"/>
            <p:cNvSpPr/>
            <p:nvPr/>
          </p:nvSpPr>
          <p:spPr>
            <a:xfrm>
              <a:off x="798138" y="2879746"/>
              <a:ext cx="398700" cy="398700"/>
            </a:xfrm>
            <a:prstGeom prst="ellipse">
              <a:avLst/>
            </a:prstGeom>
            <a:solidFill>
              <a:srgbClr val="FCE5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2" name="Google Shape;152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203" y="3006731"/>
              <a:ext cx="216704" cy="160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3" name="Google Shape;153;p5"/>
          <p:cNvGrpSpPr/>
          <p:nvPr/>
        </p:nvGrpSpPr>
        <p:grpSpPr>
          <a:xfrm>
            <a:off x="798138" y="4421250"/>
            <a:ext cx="398700" cy="398700"/>
            <a:chOff x="798138" y="2879746"/>
            <a:chExt cx="398700" cy="398700"/>
          </a:xfrm>
        </p:grpSpPr>
        <p:sp>
          <p:nvSpPr>
            <p:cNvPr id="154" name="Google Shape;154;p5"/>
            <p:cNvSpPr/>
            <p:nvPr/>
          </p:nvSpPr>
          <p:spPr>
            <a:xfrm>
              <a:off x="798138" y="2879746"/>
              <a:ext cx="398700" cy="398700"/>
            </a:xfrm>
            <a:prstGeom prst="ellipse">
              <a:avLst/>
            </a:prstGeom>
            <a:solidFill>
              <a:srgbClr val="FCE5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5" name="Google Shape;155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89203" y="3006731"/>
              <a:ext cx="216704" cy="16052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6" name="Google Shape;15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24721" y="2350875"/>
            <a:ext cx="3729279" cy="676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3da2c8013_0_40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e3da2c8013_0_40"/>
          <p:cNvSpPr txBox="1"/>
          <p:nvPr/>
        </p:nvSpPr>
        <p:spPr>
          <a:xfrm>
            <a:off x="744141" y="1662704"/>
            <a:ext cx="10856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El sistema financer</a:t>
            </a:r>
            <a:endParaRPr b="0" i="0" sz="2800" u="none" cap="none" strike="noStrike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63" name="Google Shape;163;ge3da2c8013_0_40"/>
          <p:cNvCxnSpPr/>
          <p:nvPr/>
        </p:nvCxnSpPr>
        <p:spPr>
          <a:xfrm>
            <a:off x="787940" y="2339946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4" name="Google Shape;164;ge3da2c8013_0_40"/>
          <p:cNvSpPr txBox="1"/>
          <p:nvPr/>
        </p:nvSpPr>
        <p:spPr>
          <a:xfrm>
            <a:off x="787950" y="2594550"/>
            <a:ext cx="89151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5" name="Google Shape;165;ge3da2c8013_0_40"/>
          <p:cNvSpPr txBox="1"/>
          <p:nvPr/>
        </p:nvSpPr>
        <p:spPr>
          <a:xfrm>
            <a:off x="914400" y="2435200"/>
            <a:ext cx="10482300" cy="30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El sistema financer és el conjunt d’institucions, mitjans i mercats que canalitzen l’estalvi de les persones i organitzacions cap a les persones o les organitzacions a qui els manca finançament.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100">
                <a:solidFill>
                  <a:srgbClr val="FF9900"/>
                </a:solidFill>
                <a:latin typeface="Poppins"/>
                <a:ea typeface="Poppins"/>
                <a:cs typeface="Poppins"/>
                <a:sym typeface="Poppins"/>
              </a:rPr>
              <a:t>La funció d’un sistema financer ha de ser facilitar les relacions entre les persones que tenen excedent de diners i les que tenen necessitat de diners</a:t>
            </a: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.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6" name="Google Shape;166;ge3da2c8013_0_40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" name="Google Shape;167;ge3da2c8013_0_40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d1445e893_0_33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cap="none" i="0" strike="noStrike" sz="18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ed1445e893_0_33"/>
          <p:cNvSpPr txBox="1"/>
          <p:nvPr/>
        </p:nvSpPr>
        <p:spPr>
          <a:xfrm>
            <a:off x="744141" y="1662704"/>
            <a:ext cx="10856100" cy="13545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El sistema financer</a:t>
            </a:r>
            <a:endParaRPr b="0" cap="none" i="0" strike="noStrike" sz="2800" u="none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cap="none" i="0" lang="es-ES" strike="noStrike" sz="18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cap="none" i="0" lang="es-ES" strike="noStrike" sz="18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cap="none" i="0" strike="noStrike" sz="1800" u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74" name="Google Shape;174;ged1445e893_0_33"/>
          <p:cNvCxnSpPr/>
          <p:nvPr/>
        </p:nvCxnSpPr>
        <p:spPr>
          <a:xfrm>
            <a:off x="787940" y="2339946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type="none" w="sm"/>
            <a:tailEnd len="sm" type="none" w="sm"/>
          </a:ln>
        </p:spPr>
      </p:cxnSp>
      <p:sp>
        <p:nvSpPr>
          <p:cNvPr id="175" name="Google Shape;175;ged1445e893_0_33"/>
          <p:cNvSpPr txBox="1"/>
          <p:nvPr/>
        </p:nvSpPr>
        <p:spPr>
          <a:xfrm>
            <a:off x="787950" y="2594550"/>
            <a:ext cx="8915100" cy="1231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cap="none" i="0" strike="noStrike" sz="1800" u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l" indent="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cap="none" i="0" strike="noStrike" sz="1800" u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l" indent="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cap="none" i="0" strike="noStrike" sz="1600" u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l" indent="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cap="none" i="0" strike="noStrike" sz="1600" u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6" name="Google Shape;176;ged1445e893_0_33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cap="none" i="0" strike="noStrike" sz="1000" u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7" name="Google Shape;177;ged1445e893_0_33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cap="none" i="0" lang="es-ES" strike="noStrike" sz="2800" u="non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cap="none" i="0" lang="es-ES" strike="noStrike" sz="1800" u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cap="none" i="0" strike="noStrike" sz="1800" u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78" name="Google Shape;178;ged1445e893_0_33"/>
          <p:cNvPicPr preferRelativeResize="0"/>
          <p:nvPr/>
        </p:nvPicPr>
        <p:blipFill rotWithShape="1">
          <a:blip r:embed="rId3">
            <a:alphaModFix/>
          </a:blip>
          <a:srcRect b="50" r="-33"/>
          <a:stretch/>
        </p:blipFill>
        <p:spPr>
          <a:xfrm>
            <a:off x="788000" y="2670750"/>
            <a:ext cx="10768500" cy="364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ed1445e893_0_43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ed1445e893_0_43"/>
          <p:cNvSpPr txBox="1"/>
          <p:nvPr/>
        </p:nvSpPr>
        <p:spPr>
          <a:xfrm>
            <a:off x="744141" y="1662704"/>
            <a:ext cx="10856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El sistema financer</a:t>
            </a:r>
            <a:endParaRPr b="0" i="0" sz="2800" u="none" cap="none" strike="noStrike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5" name="Google Shape;185;ged1445e893_0_43"/>
          <p:cNvCxnSpPr/>
          <p:nvPr/>
        </p:nvCxnSpPr>
        <p:spPr>
          <a:xfrm>
            <a:off x="787940" y="2339946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6" name="Google Shape;186;ged1445e893_0_43"/>
          <p:cNvSpPr txBox="1"/>
          <p:nvPr/>
        </p:nvSpPr>
        <p:spPr>
          <a:xfrm>
            <a:off x="787950" y="2594550"/>
            <a:ext cx="10696500" cy="30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En resum, les activitats principals de les entitats bancàries són: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100">
                <a:latin typeface="Poppins"/>
                <a:ea typeface="Poppins"/>
                <a:cs typeface="Poppins"/>
                <a:sym typeface="Poppins"/>
              </a:rPr>
              <a:t>1. Captar diners </a:t>
            </a: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sobrants (</a:t>
            </a:r>
            <a:r>
              <a:rPr b="1" lang="es-ES" sz="21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estalvis</a:t>
            </a: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) de les famílies, empreses i administracions públiques i oferir una compensació econòmica a canvi (</a:t>
            </a:r>
            <a:r>
              <a:rPr b="1" lang="es-ES" sz="20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interès</a:t>
            </a: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).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ES" sz="2100">
                <a:latin typeface="Poppins"/>
                <a:ea typeface="Poppins"/>
                <a:cs typeface="Poppins"/>
                <a:sym typeface="Poppins"/>
              </a:rPr>
              <a:t>2. Prestar diners</a:t>
            </a: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 a les les persones, empreses o institucions que en necessiten a canvi d’una compensació econòmica (</a:t>
            </a:r>
            <a:r>
              <a:rPr b="1" lang="es-ES" sz="21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interès</a:t>
            </a: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). Cal tenir en compte que per poder accedir a un </a:t>
            </a:r>
            <a:r>
              <a:rPr b="1" lang="es-ES" sz="21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préstec</a:t>
            </a:r>
            <a:r>
              <a:rPr lang="es-ES" sz="2100">
                <a:latin typeface="Poppins"/>
                <a:ea typeface="Poppins"/>
                <a:cs typeface="Poppins"/>
                <a:sym typeface="Poppins"/>
              </a:rPr>
              <a:t>, cal mostrar unes garanties de solvència.</a:t>
            </a:r>
            <a:endParaRPr sz="21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7" name="Google Shape;187;ged1445e893_0_43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8" name="Google Shape;188;ged1445e893_0_43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ed1445e893_0_22"/>
          <p:cNvSpPr/>
          <p:nvPr/>
        </p:nvSpPr>
        <p:spPr>
          <a:xfrm>
            <a:off x="0" y="115"/>
            <a:ext cx="12192000" cy="1368900"/>
          </a:xfrm>
          <a:prstGeom prst="rect">
            <a:avLst/>
          </a:prstGeom>
          <a:solidFill>
            <a:srgbClr val="FCE5E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ed1445e893_0_22"/>
          <p:cNvSpPr txBox="1"/>
          <p:nvPr/>
        </p:nvSpPr>
        <p:spPr>
          <a:xfrm>
            <a:off x="744141" y="1662704"/>
            <a:ext cx="108561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Activitat - Rol-playing financer</a:t>
            </a:r>
            <a:endParaRPr b="0" i="0" sz="2800" u="none" cap="none" strike="noStrike">
              <a:solidFill>
                <a:srgbClr val="D3925D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95" name="Google Shape;195;ged1445e893_0_22"/>
          <p:cNvCxnSpPr/>
          <p:nvPr/>
        </p:nvCxnSpPr>
        <p:spPr>
          <a:xfrm>
            <a:off x="787940" y="2339946"/>
            <a:ext cx="10768500" cy="0"/>
          </a:xfrm>
          <a:prstGeom prst="straightConnector1">
            <a:avLst/>
          </a:prstGeom>
          <a:noFill/>
          <a:ln cap="flat" cmpd="sng" w="12700">
            <a:solidFill>
              <a:srgbClr val="FCE5E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6" name="Google Shape;196;ged1445e893_0_22"/>
          <p:cNvSpPr txBox="1"/>
          <p:nvPr/>
        </p:nvSpPr>
        <p:spPr>
          <a:xfrm>
            <a:off x="787950" y="2594550"/>
            <a:ext cx="89151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7" name="Google Shape;197;ged1445e893_0_22"/>
          <p:cNvSpPr txBox="1"/>
          <p:nvPr/>
        </p:nvSpPr>
        <p:spPr>
          <a:xfrm>
            <a:off x="914400" y="2511400"/>
            <a:ext cx="10492200" cy="34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Es formen quatre equips de 5 o 6 alumnes. A cada equip se li facilita la fitxa d’un dels</a:t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rols: banca convencional, banca ètica, estalviador/es i emprenedor/es. Cada equip</a:t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ha de llegir amb atenció la descripció, comprendre quin és el seu objectiu en el joc i</a:t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preparar-se pel rol-playing.</a:t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oppins"/>
              <a:buChar char="●"/>
            </a:pP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Els </a:t>
            </a:r>
            <a:r>
              <a:rPr b="1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bancs </a:t>
            </a: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hauran de preparar una llista de preguntes que faran als estalviador/es i</a:t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emprenedor/es. També hauran de tenir clar quins serveis poden oferir a cada tipus de</a:t>
            </a:r>
            <a:r>
              <a:rPr lang="es-ES" sz="1800"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client i amb quines condicions.</a:t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oppins"/>
              <a:buChar char="●"/>
            </a:pP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Els </a:t>
            </a:r>
            <a:r>
              <a:rPr b="1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estalviador/es</a:t>
            </a: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i </a:t>
            </a:r>
            <a:r>
              <a:rPr b="1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emprenedor/es</a:t>
            </a: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hauran de debatre i anotar què volen demanar</a:t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als bancs: com explicaran les seves necessitats i quines preguntes faran als bancs?</a:t>
            </a:r>
            <a:endParaRPr b="0" i="0" sz="18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8" name="Google Shape;198;ged1445e893_0_22"/>
          <p:cNvSpPr txBox="1"/>
          <p:nvPr/>
        </p:nvSpPr>
        <p:spPr>
          <a:xfrm>
            <a:off x="5807412" y="345753"/>
            <a:ext cx="585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Gestionar els nostres diners: les Finances Ètiques</a:t>
            </a:r>
            <a:endParaRPr b="0" i="0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9" name="Google Shape;199;ged1445e893_0_22"/>
          <p:cNvSpPr txBox="1"/>
          <p:nvPr/>
        </p:nvSpPr>
        <p:spPr>
          <a:xfrm>
            <a:off x="700400" y="424802"/>
            <a:ext cx="10856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ES" sz="2800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MÒDUL</a:t>
            </a:r>
            <a:r>
              <a:rPr b="0" i="0" lang="es-ES" sz="2800" u="none" cap="none" strike="noStrike">
                <a:solidFill>
                  <a:srgbClr val="D3925D"/>
                </a:solidFill>
                <a:latin typeface="Poppins"/>
                <a:ea typeface="Poppins"/>
                <a:cs typeface="Poppins"/>
                <a:sym typeface="Poppins"/>
              </a:rPr>
              <a:t> 5</a:t>
            </a:r>
            <a:br>
              <a:rPr b="0" i="0" lang="es-ES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</a:b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E6FB6865C58E74BBB6F90EBFAE8A275" ma:contentTypeVersion="9" ma:contentTypeDescription="Crear nuevo documento." ma:contentTypeScope="" ma:versionID="efe50df30d003caa0ec0721c8c965e5e">
  <xsd:schema xmlns:xsd="http://www.w3.org/2001/XMLSchema" xmlns:xs="http://www.w3.org/2001/XMLSchema" xmlns:p="http://schemas.microsoft.com/office/2006/metadata/properties" xmlns:ns2="f7775197-2f8e-4a0f-9b12-22ab5a1e0400" targetNamespace="http://schemas.microsoft.com/office/2006/metadata/properties" ma:root="true" ma:fieldsID="d76a10eb3ce9a98455b5125ee97a0469" ns2:_="">
    <xsd:import namespace="f7775197-2f8e-4a0f-9b12-22ab5a1e04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75197-2f8e-4a0f-9b12-22ab5a1e04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F7E11E-3AAD-4A5A-A44A-69956598CC40}"/>
</file>

<file path=customXml/itemProps2.xml><?xml version="1.0" encoding="utf-8"?>
<ds:datastoreItem xmlns:ds="http://schemas.openxmlformats.org/officeDocument/2006/customXml" ds:itemID="{8315403B-6313-42C7-B0B5-27AA794F4F49}"/>
</file>

<file path=customXml/itemProps3.xml><?xml version="1.0" encoding="utf-8"?>
<ds:datastoreItem xmlns:ds="http://schemas.openxmlformats.org/officeDocument/2006/customXml" ds:itemID="{27E00563-D518-4BF1-814E-7315F06396CF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dcterms:created xsi:type="dcterms:W3CDTF">2021-05-11T13:38:14Z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0x010100CE6FB6865C58E74BBB6F90EBFAE8A275</vt:lpwstr>
  </property>
  <property fmtid="{D5CDD505-2E9C-101B-9397-08002B2CF9AE}" name="NXPowerLiteLastOptimized" pid="3">
    <vt:lpwstr>564937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S9.1.0</vt:lpwstr>
  </property>
</Properties>
</file>